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58" r:id="rId4"/>
    <p:sldId id="268" r:id="rId5"/>
    <p:sldId id="271" r:id="rId6"/>
    <p:sldId id="281" r:id="rId7"/>
    <p:sldId id="269" r:id="rId8"/>
    <p:sldId id="278" r:id="rId9"/>
    <p:sldId id="272" r:id="rId10"/>
    <p:sldId id="273" r:id="rId11"/>
    <p:sldId id="279" r:id="rId12"/>
    <p:sldId id="275" r:id="rId13"/>
    <p:sldId id="270" r:id="rId14"/>
    <p:sldId id="261" r:id="rId15"/>
    <p:sldId id="265" r:id="rId16"/>
    <p:sldId id="277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wan kalaji" initials="rk" lastIdx="1" clrIdx="0">
    <p:extLst>
      <p:ext uri="{19B8F6BF-5375-455C-9EA6-DF929625EA0E}">
        <p15:presenceInfo xmlns:p15="http://schemas.microsoft.com/office/powerpoint/2012/main" userId="26a21ee44e0f68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CFB"/>
    <a:srgbClr val="CC0000"/>
    <a:srgbClr val="1FB18A"/>
    <a:srgbClr val="CA7549"/>
    <a:srgbClr val="CCCDD1"/>
    <a:srgbClr val="007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71378" autoAdjust="0"/>
  </p:normalViewPr>
  <p:slideViewPr>
    <p:cSldViewPr snapToGrid="0">
      <p:cViewPr varScale="1">
        <p:scale>
          <a:sx n="65" d="100"/>
          <a:sy n="65" d="100"/>
        </p:scale>
        <p:origin x="7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9-25T07:11:18.831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17014 5808 2306,'0'0'6823,"0"0"-5542,0 0-961,0 0 129,0 0 287,0 0-640,0 0 129,0 0 255,0 0-224,0 0-96,0 0-160,0 0-1185,0 0-3043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9-25T07:11:19.892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16788 6068 1762,'0'0'3139,"0"0"256,0 0-2466,0 0-353,0 0 193,0 0-64,34 0-513,-34 0-32,0 0-160,0 0 32,0 0-64,0 0-865,0-34-2210,33 34-1569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9-25T07:11:24.101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11523 2330 4356,'0'0'5702,"0"0"-3749,0 0-1024,0 0-673,0 0 417,0 0 0,0 0-481,0 0-192,0 0-320,0 0-2467,0 0-6470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46338-D63F-42A4-8751-C4E62C7953EA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16E6E-763A-433F-ADDE-C93379BE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0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16E6E-763A-433F-ADDE-C93379BE2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79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16E6E-763A-433F-ADDE-C93379BE22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3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2F7C-B02C-4DDF-9832-5AF4820F0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FE604-4DA5-493D-9AFD-C64E28D27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538EC-87F7-41C7-8848-761C41E9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26B39-133A-446E-9AB5-26C7BA42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8416B-AECE-4137-AAB3-0E84A491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6954" y="6356350"/>
            <a:ext cx="556846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A0DF-77D9-4813-9D1A-F7FAF148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9DE38-CADA-4724-AB0C-CB97BE126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62B95-2071-49E4-AD5B-33C47BC5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6AE24-6615-457B-919D-7171EECF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5FC3A-C3A0-4CA5-AC88-1FFFAA0B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3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12AE7-AFA7-4A17-AB53-67946D346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05F6E-7318-401C-A7EE-E5D0663A8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10E0-66E8-4CC6-8D6D-03EBBE4A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2E597-2E3B-4DF3-98C2-D51B0CDC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0C4D-C119-47B5-B32E-A67CC88F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9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588" y="0"/>
            <a:ext cx="12216454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5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8DFB-B0C4-436B-BF8D-AC1EB782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7CECA-2AC5-45D9-BF58-C80802587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7D937-46B1-4D02-9D00-A8396809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CFC56-D42C-4D41-871A-CC23D220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3ECB8-6D62-40FF-BBE8-F71B48A3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0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F68EF-7047-4052-978C-B82253613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4DE5F-7B55-4DE4-8E0B-D2FAB9628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CE89F-3F93-4CB3-96D0-B8F39760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2E970-C59A-425C-AE5D-AC9040D0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72BF8-7DF2-4042-8CC6-4EBF9CCC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4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F17C9-21C1-483B-8FF5-436C41C7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7503A-0C8B-463E-9A8A-05FE1F37B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F500F-FADF-4A6E-96DF-6E744C521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42BFE-01D6-48B6-9F89-4B5DCA50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86565-2194-4FD2-838A-67D336E3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826FD-C2F7-4B34-8B1E-D1FFFCBA6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8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D585-2930-4AE1-B385-A469E771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D9A95-E971-4048-BABE-FC8B7A5D2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BDD44-519E-461B-B1D8-7632D8A0F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1D00-6A72-4512-ADD8-DCA380EF6C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B5D99-B24D-4A0B-9D27-2475935B2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15FA1-7153-4630-AE37-EC422A57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E1B96-F422-479B-B78A-6A1687A5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EF7AE-57DD-4345-9F9F-C5512B7C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8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7FBD-9BC9-49A6-9E57-EBEE46969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8A4241-A6DA-48D1-AB88-5C3FDD78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CBB98-7E68-4D96-B3A5-184F88AD0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83842-FBAC-4CD8-9944-1C3DF347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9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C21FF-2DB0-4918-A48C-5BA2F076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CE8BA-D56A-4B61-84DA-EAFA1DDC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42321-4857-4F7F-A13F-965DE96D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1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AFCA-306C-4D98-A6B5-767A0AFC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F3BB3-82AF-498A-984A-4E80548D7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63405-B1F2-42D1-A06B-2C6816E9E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AE343-7485-4F7C-8CA0-4BFD382A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28B9F-2188-456E-83C2-D1BD4148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21531-47F7-4FFE-8CA9-75893988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862F3-F924-4748-826E-9F85383F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E8871-049A-4F83-9E84-AD4DC9BC9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EFDAF-60BA-4CC2-86D4-0502D1734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95248-BC59-4C92-94B9-BB3220FF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8D739-A43F-4780-A066-415DF52C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F545B-875C-448C-AD0B-94F12478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9834F1-BD7F-4BB7-9814-385A295D0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5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850F24D-91DC-47E5-8C7B-304E62AFE31E}"/>
              </a:ext>
            </a:extLst>
          </p:cNvPr>
          <p:cNvSpPr/>
          <p:nvPr userDrawn="1"/>
        </p:nvSpPr>
        <p:spPr>
          <a:xfrm>
            <a:off x="11035812" y="369765"/>
            <a:ext cx="360485" cy="36048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F5DCF-B489-4FA2-95D9-8DCE247D4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42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1C28-A95D-4B77-A87A-FE4B0536CCFF}" type="datetimeFigureOut">
              <a:rPr lang="en-US" smtClean="0"/>
              <a:t>12/24/2017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3F1278-9630-4A07-8450-F4C8216CBA02}"/>
              </a:ext>
            </a:extLst>
          </p:cNvPr>
          <p:cNvSpPr txBox="1">
            <a:spLocks/>
          </p:cNvSpPr>
          <p:nvPr userDrawn="1"/>
        </p:nvSpPr>
        <p:spPr>
          <a:xfrm>
            <a:off x="10858500" y="365125"/>
            <a:ext cx="486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9834F1-BD7F-4BB7-9814-385A295D02D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customXml" Target="../ink/ink1.xml"/><Relationship Id="rId9" Type="http://schemas.openxmlformats.org/officeDocument/2006/relationships/customXml" Target="../ink/ink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4CAC6DF-C3B8-418F-92B3-1496A3335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9" b="36480"/>
          <a:stretch/>
        </p:blipFill>
        <p:spPr>
          <a:xfrm>
            <a:off x="904286" y="3583754"/>
            <a:ext cx="4086108" cy="1209534"/>
          </a:xfrm>
          <a:prstGeom prst="rect">
            <a:avLst/>
          </a:prstGeom>
          <a:effectLst>
            <a:reflection blurRad="6350" stA="25000" endPos="38500" dist="508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714998" y="0"/>
            <a:ext cx="4464683" cy="1476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7065F4-C543-4494-A2CB-A7E7F7FE4E21}"/>
                  </a:ext>
                </a:extLst>
              </p14:cNvPr>
              <p14:cNvContentPartPr/>
              <p14:nvPr/>
            </p14:nvContentPartPr>
            <p14:xfrm>
              <a:off x="10450435" y="4067172"/>
              <a:ext cx="144" cy="144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7065F4-C543-4494-A2CB-A7E7F7FE4E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47555" y="4064292"/>
                <a:ext cx="5760" cy="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14301B-72E1-4C1F-8C87-1EBDF5A17765}"/>
                  </a:ext>
                </a:extLst>
              </p14:cNvPr>
              <p14:cNvContentPartPr/>
              <p14:nvPr/>
            </p14:nvContentPartPr>
            <p14:xfrm>
              <a:off x="10288579" y="4229028"/>
              <a:ext cx="19152" cy="9648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14301B-72E1-4C1F-8C87-1EBDF5A177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82946" y="4223515"/>
                <a:ext cx="30136" cy="20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FE78FC1-E76D-442E-A12D-B79E0F153322}"/>
                  </a:ext>
                </a:extLst>
              </p14:cNvPr>
              <p14:cNvContentPartPr/>
              <p14:nvPr/>
            </p14:nvContentPartPr>
            <p14:xfrm>
              <a:off x="6497635" y="1562004"/>
              <a:ext cx="144" cy="144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FE78FC1-E76D-442E-A12D-B79E0F1533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94755" y="1559124"/>
                <a:ext cx="5760" cy="576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1503852-3679-4B25-83FF-F50968169C6E}"/>
              </a:ext>
            </a:extLst>
          </p:cNvPr>
          <p:cNvSpPr/>
          <p:nvPr/>
        </p:nvSpPr>
        <p:spPr>
          <a:xfrm>
            <a:off x="2183753" y="3009900"/>
            <a:ext cx="1527175" cy="409575"/>
          </a:xfrm>
          <a:prstGeom prst="ellipse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5B4F180-8B3F-4683-BA48-B9E7EE765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66" y="1030712"/>
            <a:ext cx="1842549" cy="181491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FD8472-499E-4006-ABC8-C60EA7E74C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32" y="2291465"/>
            <a:ext cx="4401202" cy="22560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9C6601-DEB0-4865-9AC1-A1E554B4B815}"/>
              </a:ext>
            </a:extLst>
          </p:cNvPr>
          <p:cNvSpPr/>
          <p:nvPr/>
        </p:nvSpPr>
        <p:spPr>
          <a:xfrm>
            <a:off x="5732991" y="-1"/>
            <a:ext cx="4464683" cy="1476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45545356"/>
      </p:ext>
    </p:extLst>
  </p:cSld>
  <p:clrMapOvr>
    <a:masterClrMapping/>
  </p:clrMapOvr>
  <p:transition spd="med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8FE29A-C4FA-41C8-BB49-53E4DE5E8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0"/>
            <a:ext cx="10287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0C96FA-B2F8-493C-96A0-B0EA602B19D6}"/>
              </a:ext>
            </a:extLst>
          </p:cNvPr>
          <p:cNvSpPr/>
          <p:nvPr/>
        </p:nvSpPr>
        <p:spPr>
          <a:xfrm>
            <a:off x="-28636" y="-4"/>
            <a:ext cx="2310118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E0E52-6333-42EF-9002-C379198F7A1A}"/>
              </a:ext>
            </a:extLst>
          </p:cNvPr>
          <p:cNvSpPr/>
          <p:nvPr/>
        </p:nvSpPr>
        <p:spPr>
          <a:xfrm>
            <a:off x="0" y="0"/>
            <a:ext cx="2911875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1A306-F0FC-4E5D-AB29-723765BF0BA0}"/>
              </a:ext>
            </a:extLst>
          </p:cNvPr>
          <p:cNvSpPr txBox="1"/>
          <p:nvPr/>
        </p:nvSpPr>
        <p:spPr>
          <a:xfrm>
            <a:off x="-17761" y="277205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E82A-F1CE-496A-93EE-11CAB694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1874" y="-3"/>
            <a:ext cx="9280123" cy="51086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380B65-9023-4D40-9BD3-629B826B759D}"/>
              </a:ext>
            </a:extLst>
          </p:cNvPr>
          <p:cNvSpPr/>
          <p:nvPr/>
        </p:nvSpPr>
        <p:spPr>
          <a:xfrm>
            <a:off x="3494226" y="1268104"/>
            <a:ext cx="6939311" cy="701373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solidFill>
              <a:srgbClr val="F7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CD9A9B-0DFE-4A4E-AFE1-A791FD73A449}"/>
              </a:ext>
            </a:extLst>
          </p:cNvPr>
          <p:cNvSpPr/>
          <p:nvPr/>
        </p:nvSpPr>
        <p:spPr>
          <a:xfrm>
            <a:off x="3056873" y="1292868"/>
            <a:ext cx="820900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1800 egg-laying chickens </a:t>
            </a:r>
            <a:r>
              <a:rPr lang="en-US" sz="2400" b="1" dirty="0">
                <a:solidFill>
                  <a:srgbClr val="F7FC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180 families. </a:t>
            </a:r>
            <a:endParaRPr lang="ar-SA" sz="2400" b="1" dirty="0">
              <a:solidFill>
                <a:srgbClr val="F7FCF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A58C5-329B-4E71-885A-7E4E9272A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7" y="2215252"/>
            <a:ext cx="3223199" cy="2148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3DFE4F-C21C-4D40-98A0-DB9CF09BF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67" y="3913081"/>
            <a:ext cx="3804038" cy="25195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AD924-8571-4B62-A34F-2F66F4600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67" y="3896614"/>
            <a:ext cx="3804038" cy="25360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9AA717-3FAB-4B7F-9A2D-5BEBE7CE6727}"/>
              </a:ext>
            </a:extLst>
          </p:cNvPr>
          <p:cNvSpPr/>
          <p:nvPr/>
        </p:nvSpPr>
        <p:spPr>
          <a:xfrm>
            <a:off x="2946859" y="686242"/>
            <a:ext cx="351255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Distribution of:</a:t>
            </a:r>
            <a:endParaRPr lang="ar-SA" sz="28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5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B845D0D-5A46-4BDE-A550-DB8DC0B4E561}"/>
              </a:ext>
            </a:extLst>
          </p:cNvPr>
          <p:cNvSpPr/>
          <p:nvPr/>
        </p:nvSpPr>
        <p:spPr>
          <a:xfrm>
            <a:off x="4915386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8B5F8A-1317-45AA-957C-00C8170A9FB1}"/>
              </a:ext>
            </a:extLst>
          </p:cNvPr>
          <p:cNvSpPr/>
          <p:nvPr/>
        </p:nvSpPr>
        <p:spPr>
          <a:xfrm>
            <a:off x="8865583" y="-8332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D7CD73-1430-4183-92A5-B9B07002764F}"/>
              </a:ext>
            </a:extLst>
          </p:cNvPr>
          <p:cNvSpPr/>
          <p:nvPr/>
        </p:nvSpPr>
        <p:spPr>
          <a:xfrm>
            <a:off x="9564466" y="-18563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9182CB-5633-4D11-87C0-7B3E4FB29552}"/>
              </a:ext>
            </a:extLst>
          </p:cNvPr>
          <p:cNvSpPr/>
          <p:nvPr/>
        </p:nvSpPr>
        <p:spPr>
          <a:xfrm>
            <a:off x="0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D13C0B-A60B-4CAC-8DAE-5F5BB782F6B0}"/>
              </a:ext>
            </a:extLst>
          </p:cNvPr>
          <p:cNvSpPr/>
          <p:nvPr/>
        </p:nvSpPr>
        <p:spPr>
          <a:xfrm>
            <a:off x="1063048" y="-9771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E38827-00C8-47D5-81E8-D67AB6B9596D}"/>
              </a:ext>
            </a:extLst>
          </p:cNvPr>
          <p:cNvSpPr/>
          <p:nvPr/>
        </p:nvSpPr>
        <p:spPr>
          <a:xfrm>
            <a:off x="3392308" y="-8332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9A2430-7BA2-40F3-8ED5-69B11AACEEE1}"/>
              </a:ext>
            </a:extLst>
          </p:cNvPr>
          <p:cNvSpPr/>
          <p:nvPr/>
        </p:nvSpPr>
        <p:spPr>
          <a:xfrm>
            <a:off x="6775005" y="-46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E0AB51-3FF9-4A68-8D52-1FF2A1C2B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6" b="9696"/>
          <a:stretch/>
        </p:blipFill>
        <p:spPr>
          <a:xfrm rot="10800000">
            <a:off x="-11219" y="-20005"/>
            <a:ext cx="12224188" cy="6867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F7651-7922-483A-99DB-66D64FDD4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272" r="4402" b="-272"/>
          <a:stretch/>
        </p:blipFill>
        <p:spPr>
          <a:xfrm>
            <a:off x="314897" y="1024083"/>
            <a:ext cx="3373662" cy="2664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31F3BD-52F4-4B68-989F-1B74FE8BF33A}"/>
              </a:ext>
            </a:extLst>
          </p:cNvPr>
          <p:cNvSpPr/>
          <p:nvPr/>
        </p:nvSpPr>
        <p:spPr>
          <a:xfrm>
            <a:off x="3913487" y="108587"/>
            <a:ext cx="4793556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50" b="1" dirty="0">
                <a:solidFill>
                  <a:schemeClr val="bg1"/>
                </a:solidFill>
              </a:rPr>
              <a:t>poultry and dairy products</a:t>
            </a:r>
            <a:endParaRPr lang="en-US" sz="32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DC128-DF2B-41AC-B8A0-1DE039AF25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-8" r="8507" b="8"/>
          <a:stretch/>
        </p:blipFill>
        <p:spPr>
          <a:xfrm>
            <a:off x="4256789" y="1024095"/>
            <a:ext cx="3553493" cy="2664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BB6B29-A964-4579-8ADE-C24E1BE9F3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8" b="-279"/>
          <a:stretch/>
        </p:blipFill>
        <p:spPr>
          <a:xfrm>
            <a:off x="8405244" y="1007467"/>
            <a:ext cx="3536606" cy="2608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6B79FC-2820-4DA7-A79F-63099B6481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10623" r="7317" b="10345"/>
          <a:stretch/>
        </p:blipFill>
        <p:spPr>
          <a:xfrm>
            <a:off x="6512711" y="4004712"/>
            <a:ext cx="3553492" cy="23580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01C37B-9165-41DA-B7A1-8E65FDF3A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44" y="4011266"/>
            <a:ext cx="3553492" cy="23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8FE29A-C4FA-41C8-BB49-53E4DE5E8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18836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173354-6322-489C-8407-9567F71B0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45177" y="-2"/>
            <a:ext cx="9546821" cy="51086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6E0E52-6333-42EF-9002-C379198F7A1A}"/>
              </a:ext>
            </a:extLst>
          </p:cNvPr>
          <p:cNvSpPr/>
          <p:nvPr/>
        </p:nvSpPr>
        <p:spPr>
          <a:xfrm>
            <a:off x="-3326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F30F52-7D80-4B40-89A2-777DAE00650D}"/>
              </a:ext>
            </a:extLst>
          </p:cNvPr>
          <p:cNvSpPr/>
          <p:nvPr/>
        </p:nvSpPr>
        <p:spPr>
          <a:xfrm>
            <a:off x="7589" y="-18836"/>
            <a:ext cx="2172220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1A306-F0FC-4E5D-AB29-723765BF0BA0}"/>
              </a:ext>
            </a:extLst>
          </p:cNvPr>
          <p:cNvSpPr txBox="1"/>
          <p:nvPr/>
        </p:nvSpPr>
        <p:spPr>
          <a:xfrm>
            <a:off x="-139455" y="131701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DFA886-D674-42EE-94F1-9822D3FE63D5}"/>
              </a:ext>
            </a:extLst>
          </p:cNvPr>
          <p:cNvSpPr/>
          <p:nvPr/>
        </p:nvSpPr>
        <p:spPr>
          <a:xfrm>
            <a:off x="3255544" y="385165"/>
            <a:ext cx="8687074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Vocational and technical training for the beneficiaries that included:</a:t>
            </a:r>
            <a:endParaRPr lang="ar-SA" sz="32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E42CF1-F386-4839-938B-123DF7C09883}"/>
              </a:ext>
            </a:extLst>
          </p:cNvPr>
          <p:cNvSpPr/>
          <p:nvPr/>
        </p:nvSpPr>
        <p:spPr>
          <a:xfrm>
            <a:off x="3858833" y="2133935"/>
            <a:ext cx="4619344" cy="55335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CE3571-25DA-4CF8-A009-E7BD247A67EC}"/>
              </a:ext>
            </a:extLst>
          </p:cNvPr>
          <p:cNvSpPr/>
          <p:nvPr/>
        </p:nvSpPr>
        <p:spPr>
          <a:xfrm>
            <a:off x="3465874" y="2120012"/>
            <a:ext cx="496347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Agricultural training on:</a:t>
            </a:r>
            <a:endParaRPr lang="ar-SA" sz="28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F53F3F-44B5-4552-A5BF-8B10A8DC4887}"/>
              </a:ext>
            </a:extLst>
          </p:cNvPr>
          <p:cNvSpPr/>
          <p:nvPr/>
        </p:nvSpPr>
        <p:spPr>
          <a:xfrm>
            <a:off x="3858833" y="2704868"/>
            <a:ext cx="7877450" cy="2817752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solidFill>
              <a:srgbClr val="F7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2DCE1B-70C6-45DE-A5D5-00D6598CF961}"/>
              </a:ext>
            </a:extLst>
          </p:cNvPr>
          <p:cNvSpPr/>
          <p:nvPr/>
        </p:nvSpPr>
        <p:spPr>
          <a:xfrm>
            <a:off x="3666482" y="2769623"/>
            <a:ext cx="8069800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Greenhouse agriculture.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Types of soil and when each one is used.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How to prepare the soil for cultivation.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Tomatoes cultivation process generally and in greenhouses.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Drip-irrigation systems and fertilizers purposes.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 How to protect the crops from insects and pests.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g. Environment (Temperature – wind – humidity)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h. Greenhouse agriculture problems and solutions.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Harvest and marketing. </a:t>
            </a:r>
            <a:endParaRPr lang="ar-S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A58C5-329B-4E71-885A-7E4E9272A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2" y="2551188"/>
            <a:ext cx="3595705" cy="238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83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A30300-DBFD-46C9-B481-623A62077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58" y="-3"/>
            <a:ext cx="1035423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6E0E52-6333-42EF-9002-C379198F7A1A}"/>
              </a:ext>
            </a:extLst>
          </p:cNvPr>
          <p:cNvSpPr/>
          <p:nvPr/>
        </p:nvSpPr>
        <p:spPr>
          <a:xfrm>
            <a:off x="0" y="0"/>
            <a:ext cx="3297381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BE4977-0A87-4010-BEE2-FD2C59F8FC0F}"/>
              </a:ext>
            </a:extLst>
          </p:cNvPr>
          <p:cNvSpPr/>
          <p:nvPr/>
        </p:nvSpPr>
        <p:spPr>
          <a:xfrm>
            <a:off x="2780" y="-6"/>
            <a:ext cx="1820778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1A306-F0FC-4E5D-AB29-723765BF0BA0}"/>
              </a:ext>
            </a:extLst>
          </p:cNvPr>
          <p:cNvSpPr txBox="1"/>
          <p:nvPr/>
        </p:nvSpPr>
        <p:spPr>
          <a:xfrm>
            <a:off x="90738" y="159747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75C471-0213-4F0E-9036-82292F206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2402" y="-2"/>
            <a:ext cx="8899598" cy="36171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6754F2-1EED-4FF7-ABC3-CFFEBA1C259B}"/>
              </a:ext>
            </a:extLst>
          </p:cNvPr>
          <p:cNvSpPr/>
          <p:nvPr/>
        </p:nvSpPr>
        <p:spPr>
          <a:xfrm>
            <a:off x="3914292" y="4252249"/>
            <a:ext cx="7877460" cy="463038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8AC9C2-F30E-4007-8A98-59B7CE2B568C}"/>
              </a:ext>
            </a:extLst>
          </p:cNvPr>
          <p:cNvSpPr/>
          <p:nvPr/>
        </p:nvSpPr>
        <p:spPr>
          <a:xfrm>
            <a:off x="3527111" y="4241090"/>
            <a:ext cx="826412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on livestock and poultry breeding that included:</a:t>
            </a:r>
            <a:endParaRPr lang="ar-SA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F53F3F-44B5-4552-A5BF-8B10A8DC4887}"/>
              </a:ext>
            </a:extLst>
          </p:cNvPr>
          <p:cNvSpPr/>
          <p:nvPr/>
        </p:nvSpPr>
        <p:spPr>
          <a:xfrm>
            <a:off x="3928499" y="4721016"/>
            <a:ext cx="7877450" cy="1647583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solidFill>
              <a:srgbClr val="F7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2DCE1B-70C6-45DE-A5D5-00D6598CF961}"/>
              </a:ext>
            </a:extLst>
          </p:cNvPr>
          <p:cNvSpPr/>
          <p:nvPr/>
        </p:nvSpPr>
        <p:spPr>
          <a:xfrm>
            <a:off x="3736149" y="4728599"/>
            <a:ext cx="8069800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Proper feeding.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Diseases and vaccinations.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Dairy and egg production.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Communicable diseases to humans.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The appropriate climate for livestock and poultry.</a:t>
            </a:r>
            <a:endParaRPr lang="ar-S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C4ACDA-5D88-4D23-BC12-D2C2B3A3B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0" y="1365637"/>
            <a:ext cx="3072343" cy="20349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9B69A90-6C1A-49B8-93E2-4E5259E644C8}"/>
              </a:ext>
            </a:extLst>
          </p:cNvPr>
          <p:cNvSpPr/>
          <p:nvPr/>
        </p:nvSpPr>
        <p:spPr>
          <a:xfrm>
            <a:off x="3255544" y="385165"/>
            <a:ext cx="8687074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Vocational and technical training for the beneficiaries that included:</a:t>
            </a:r>
            <a:endParaRPr lang="ar-SA" sz="32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4998D3-199B-4970-87E7-004258A32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5" y="3617179"/>
            <a:ext cx="3052392" cy="20349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274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26" grpId="0" animBg="1"/>
      <p:bldP spid="2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5FBAD5-BCF8-4AFF-BE11-4F314709E74A}"/>
              </a:ext>
            </a:extLst>
          </p:cNvPr>
          <p:cNvSpPr/>
          <p:nvPr/>
        </p:nvSpPr>
        <p:spPr>
          <a:xfrm>
            <a:off x="23179" y="0"/>
            <a:ext cx="134459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1B547-D229-47F6-86C8-A27C65AA0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D985B9-DF7C-4372-B957-44B01E051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29" y="4121422"/>
            <a:ext cx="3562791" cy="23751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BC9F2C-D47C-4C3C-ACC7-4D87644DF4BA}"/>
              </a:ext>
            </a:extLst>
          </p:cNvPr>
          <p:cNvSpPr/>
          <p:nvPr/>
        </p:nvSpPr>
        <p:spPr>
          <a:xfrm>
            <a:off x="-3326" y="0"/>
            <a:ext cx="2500341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B343C3-B92C-48C2-8604-CB1B0AB9CCBA}"/>
              </a:ext>
            </a:extLst>
          </p:cNvPr>
          <p:cNvSpPr/>
          <p:nvPr/>
        </p:nvSpPr>
        <p:spPr>
          <a:xfrm>
            <a:off x="2497014" y="1"/>
            <a:ext cx="9694985" cy="2289670"/>
          </a:xfrm>
          <a:prstGeom prst="rect">
            <a:avLst/>
          </a:prstGeom>
          <a:solidFill>
            <a:srgbClr val="1FB18A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3A56CE-A4BC-43D5-8911-785C519FE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3688" y="-1"/>
            <a:ext cx="9694986" cy="51086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96DDEE-AD50-4B19-9DDD-23DEAD1856D8}"/>
              </a:ext>
            </a:extLst>
          </p:cNvPr>
          <p:cNvSpPr/>
          <p:nvPr/>
        </p:nvSpPr>
        <p:spPr>
          <a:xfrm>
            <a:off x="2520194" y="220545"/>
            <a:ext cx="9260474" cy="2219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7) Two vaccination campaigns:</a:t>
            </a:r>
            <a:b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16,400 sheep and 3,000 chickens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each, via mobile clinic that covers the area targeted by the project, plus the distribution of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veterinary baskets.</a:t>
            </a:r>
          </a:p>
          <a:p>
            <a:pPr marL="628650">
              <a:lnSpc>
                <a:spcPct val="107000"/>
              </a:lnSpc>
              <a:spcAft>
                <a:spcPts val="800"/>
              </a:spcAft>
            </a:pPr>
            <a:endParaRPr lang="en-US" sz="24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9BB843-23AB-485E-B7CE-CD3966D8F544}"/>
              </a:ext>
            </a:extLst>
          </p:cNvPr>
          <p:cNvSpPr/>
          <p:nvPr/>
        </p:nvSpPr>
        <p:spPr>
          <a:xfrm>
            <a:off x="-3326" y="2225166"/>
            <a:ext cx="12192000" cy="645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FF974D-62B4-44E1-AB3F-DE549DB23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94" y="4121424"/>
            <a:ext cx="3562791" cy="23751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FD51B-5EB7-4D1A-A003-B60B3C0FC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7" y="3732878"/>
            <a:ext cx="1681915" cy="168191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1F888D-BCC3-4F43-80DD-578D02FF9330}"/>
              </a:ext>
            </a:extLst>
          </p:cNvPr>
          <p:cNvSpPr txBox="1"/>
          <p:nvPr/>
        </p:nvSpPr>
        <p:spPr>
          <a:xfrm>
            <a:off x="-217972" y="419620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13619611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86E56B-5FAD-48D7-8DD7-2328899E7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r="5637"/>
          <a:stretch/>
        </p:blipFill>
        <p:spPr>
          <a:xfrm>
            <a:off x="0" y="0"/>
            <a:ext cx="9543496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2BAE84-E888-4D5D-9330-FCD719BCE5F3}"/>
              </a:ext>
            </a:extLst>
          </p:cNvPr>
          <p:cNvSpPr/>
          <p:nvPr/>
        </p:nvSpPr>
        <p:spPr>
          <a:xfrm>
            <a:off x="0" y="-3"/>
            <a:ext cx="12192000" cy="1710198"/>
          </a:xfrm>
          <a:prstGeom prst="rect">
            <a:avLst/>
          </a:prstGeom>
          <a:solidFill>
            <a:srgbClr val="1FB18A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5F52B-23A3-4069-A951-AE8A26668067}"/>
              </a:ext>
            </a:extLst>
          </p:cNvPr>
          <p:cNvSpPr/>
          <p:nvPr/>
        </p:nvSpPr>
        <p:spPr>
          <a:xfrm>
            <a:off x="9008936" y="-1"/>
            <a:ext cx="3183064" cy="6858000"/>
          </a:xfrm>
          <a:prstGeom prst="rect">
            <a:avLst/>
          </a:prstGeom>
          <a:solidFill>
            <a:srgbClr val="1FB18A">
              <a:alpha val="4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970C78-7A36-468B-9CAE-32FE035B1B40}"/>
              </a:ext>
            </a:extLst>
          </p:cNvPr>
          <p:cNvSpPr/>
          <p:nvPr/>
        </p:nvSpPr>
        <p:spPr>
          <a:xfrm>
            <a:off x="8515350" y="0"/>
            <a:ext cx="3676650" cy="6858000"/>
          </a:xfrm>
          <a:prstGeom prst="rect">
            <a:avLst/>
          </a:prstGeom>
          <a:solidFill>
            <a:srgbClr val="1FB18A">
              <a:alpha val="4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4EC53-EF95-43A6-BA5D-47CD15449567}"/>
              </a:ext>
            </a:extLst>
          </p:cNvPr>
          <p:cNvSpPr/>
          <p:nvPr/>
        </p:nvSpPr>
        <p:spPr>
          <a:xfrm>
            <a:off x="8075484" y="-2"/>
            <a:ext cx="4116516" cy="6858000"/>
          </a:xfrm>
          <a:prstGeom prst="rect">
            <a:avLst/>
          </a:prstGeom>
          <a:solidFill>
            <a:srgbClr val="1FB18A">
              <a:alpha val="4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62227-EB85-46E7-B7AC-C0350377688A}"/>
              </a:ext>
            </a:extLst>
          </p:cNvPr>
          <p:cNvSpPr/>
          <p:nvPr/>
        </p:nvSpPr>
        <p:spPr>
          <a:xfrm>
            <a:off x="2278191" y="4984522"/>
            <a:ext cx="9569925" cy="171021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09836-E0DC-4D77-90FB-595BEB132FEE}"/>
              </a:ext>
            </a:extLst>
          </p:cNvPr>
          <p:cNvSpPr/>
          <p:nvPr/>
        </p:nvSpPr>
        <p:spPr>
          <a:xfrm>
            <a:off x="2278191" y="5000332"/>
            <a:ext cx="9782678" cy="1483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8) In depth assessment of local markets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targeted area to</a:t>
            </a:r>
            <a:endParaRPr lang="ar-SA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economical problems and contribute to the overall</a:t>
            </a:r>
            <a:endParaRPr lang="ar-SA" sz="24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economy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creating new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income supporting projects for indigent families. 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F38556-7ADD-43E9-95DC-4A59137E9FD6}"/>
              </a:ext>
            </a:extLst>
          </p:cNvPr>
          <p:cNvCxnSpPr>
            <a:cxnSpLocks/>
          </p:cNvCxnSpPr>
          <p:nvPr/>
        </p:nvCxnSpPr>
        <p:spPr>
          <a:xfrm>
            <a:off x="2254743" y="6694732"/>
            <a:ext cx="959337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398AA3A-E78F-4827-9C5D-26E87B480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20" y="1278291"/>
            <a:ext cx="5720715" cy="3144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5B63BD-6C59-401A-8F58-65B2D048EC8D}"/>
              </a:ext>
            </a:extLst>
          </p:cNvPr>
          <p:cNvSpPr txBox="1"/>
          <p:nvPr/>
        </p:nvSpPr>
        <p:spPr>
          <a:xfrm>
            <a:off x="-217972" y="419620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5650236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2E3760-A947-4A59-8836-3AD613473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" y="0"/>
            <a:ext cx="10287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B76A812-A566-4453-91F4-2A37F7C8DD5B}"/>
              </a:ext>
            </a:extLst>
          </p:cNvPr>
          <p:cNvSpPr/>
          <p:nvPr/>
        </p:nvSpPr>
        <p:spPr>
          <a:xfrm>
            <a:off x="8733692" y="-1"/>
            <a:ext cx="3458307" cy="6858000"/>
          </a:xfrm>
          <a:prstGeom prst="rect">
            <a:avLst/>
          </a:prstGeom>
          <a:solidFill>
            <a:srgbClr val="1FB18A">
              <a:alpha val="4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0CF36B-B037-4EBA-932E-7B72BD118ED4}"/>
              </a:ext>
            </a:extLst>
          </p:cNvPr>
          <p:cNvSpPr/>
          <p:nvPr/>
        </p:nvSpPr>
        <p:spPr>
          <a:xfrm>
            <a:off x="9179169" y="0"/>
            <a:ext cx="3012831" cy="6858000"/>
          </a:xfrm>
          <a:prstGeom prst="rect">
            <a:avLst/>
          </a:prstGeom>
          <a:solidFill>
            <a:srgbClr val="1FB18A">
              <a:alpha val="4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0DFCD0-D0D6-4138-AEF5-787C263ED2EB}"/>
              </a:ext>
            </a:extLst>
          </p:cNvPr>
          <p:cNvSpPr/>
          <p:nvPr/>
        </p:nvSpPr>
        <p:spPr>
          <a:xfrm>
            <a:off x="9683262" y="35523"/>
            <a:ext cx="2508737" cy="6858000"/>
          </a:xfrm>
          <a:prstGeom prst="rect">
            <a:avLst/>
          </a:prstGeom>
          <a:solidFill>
            <a:srgbClr val="1FB18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40795-F8AE-46F1-BC7D-7F590C2DAAB0}"/>
              </a:ext>
            </a:extLst>
          </p:cNvPr>
          <p:cNvSpPr/>
          <p:nvPr/>
        </p:nvSpPr>
        <p:spPr>
          <a:xfrm>
            <a:off x="360313" y="4871597"/>
            <a:ext cx="9569926" cy="1710210"/>
          </a:xfrm>
          <a:prstGeom prst="rect">
            <a:avLst/>
          </a:prstGeom>
          <a:noFill/>
          <a:ln>
            <a:solidFill>
              <a:srgbClr val="1FB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F38556-7ADD-43E9-95DC-4A59137E9FD6}"/>
              </a:ext>
            </a:extLst>
          </p:cNvPr>
          <p:cNvCxnSpPr/>
          <p:nvPr/>
        </p:nvCxnSpPr>
        <p:spPr>
          <a:xfrm>
            <a:off x="360313" y="6626283"/>
            <a:ext cx="9569926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48FB6-DB0E-4C22-8E2B-2D158AD0422A}"/>
              </a:ext>
            </a:extLst>
          </p:cNvPr>
          <p:cNvSpPr/>
          <p:nvPr/>
        </p:nvSpPr>
        <p:spPr>
          <a:xfrm>
            <a:off x="348164" y="4871597"/>
            <a:ext cx="9569925" cy="171021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09836-E0DC-4D77-90FB-595BEB132FEE}"/>
              </a:ext>
            </a:extLst>
          </p:cNvPr>
          <p:cNvSpPr/>
          <p:nvPr/>
        </p:nvSpPr>
        <p:spPr>
          <a:xfrm>
            <a:off x="666426" y="5242820"/>
            <a:ext cx="9123812" cy="94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9) Small business management courses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90 women who are interested in starting their own income generating projects.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5D497F-9E31-47DA-B1D8-1FB82CEC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89" y="4758584"/>
            <a:ext cx="1710211" cy="1710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328D6B-5CD2-4B18-A741-0739BC85AFA2}"/>
              </a:ext>
            </a:extLst>
          </p:cNvPr>
          <p:cNvSpPr txBox="1"/>
          <p:nvPr/>
        </p:nvSpPr>
        <p:spPr>
          <a:xfrm>
            <a:off x="9408337" y="276193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35700937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EEA526-EEBD-4EC1-8039-51ED4091CF35}"/>
              </a:ext>
            </a:extLst>
          </p:cNvPr>
          <p:cNvSpPr/>
          <p:nvPr/>
        </p:nvSpPr>
        <p:spPr>
          <a:xfrm>
            <a:off x="1588" y="1"/>
            <a:ext cx="12188825" cy="899274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00CC99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28C12B-CA67-4432-9909-66497428DB5C}"/>
              </a:ext>
            </a:extLst>
          </p:cNvPr>
          <p:cNvSpPr txBox="1">
            <a:spLocks/>
          </p:cNvSpPr>
          <p:nvPr/>
        </p:nvSpPr>
        <p:spPr>
          <a:xfrm>
            <a:off x="4038600" y="1812949"/>
            <a:ext cx="4114800" cy="817239"/>
          </a:xfrm>
          <a:prstGeom prst="rect">
            <a:avLst/>
          </a:prstGeom>
        </p:spPr>
        <p:txBody>
          <a:bodyPr vert="horz" lIns="45720" tIns="22860" rIns="45720" bIns="22860" rtlCol="0" anchor="b">
            <a:noAutofit/>
          </a:bodyPr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rgbClr val="00CC99"/>
                </a:solidFill>
              </a:rPr>
              <a:t>Thank You!</a:t>
            </a:r>
            <a:endParaRPr lang="en-US" sz="5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C88B3-131E-4B4C-A76C-BEB0E6B21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25" y="3020859"/>
            <a:ext cx="1842549" cy="181491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A8669B-9409-44C3-B8E4-C48E394F99B5}"/>
              </a:ext>
            </a:extLst>
          </p:cNvPr>
          <p:cNvSpPr txBox="1">
            <a:spLocks/>
          </p:cNvSpPr>
          <p:nvPr/>
        </p:nvSpPr>
        <p:spPr>
          <a:xfrm>
            <a:off x="4999271" y="6122894"/>
            <a:ext cx="2193458" cy="348500"/>
          </a:xfrm>
          <a:prstGeom prst="rect">
            <a:avLst/>
          </a:prstGeom>
        </p:spPr>
        <p:txBody>
          <a:bodyPr vert="horz" lIns="45720" tIns="22860" rIns="45720" bIns="22860" rtlCol="0" anchor="b">
            <a:noAutofit/>
          </a:bodyPr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CC99"/>
                </a:solidFill>
              </a:rPr>
              <a:t>www.kparadise.org</a:t>
            </a:r>
            <a:endParaRPr lang="en-US" sz="2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48ACB7-EE6C-49D5-92FB-50D10EEFAFED}"/>
              </a:ext>
            </a:extLst>
          </p:cNvPr>
          <p:cNvCxnSpPr>
            <a:cxnSpLocks/>
          </p:cNvCxnSpPr>
          <p:nvPr/>
        </p:nvCxnSpPr>
        <p:spPr>
          <a:xfrm flipH="1">
            <a:off x="1588" y="6333002"/>
            <a:ext cx="4997684" cy="0"/>
          </a:xfrm>
          <a:prstGeom prst="line">
            <a:avLst/>
          </a:prstGeom>
          <a:ln w="381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0025F2-BE21-4D11-BD38-CE4A44083BF9}"/>
              </a:ext>
            </a:extLst>
          </p:cNvPr>
          <p:cNvCxnSpPr>
            <a:cxnSpLocks/>
          </p:cNvCxnSpPr>
          <p:nvPr/>
        </p:nvCxnSpPr>
        <p:spPr>
          <a:xfrm flipH="1">
            <a:off x="7192731" y="6333002"/>
            <a:ext cx="4999269" cy="0"/>
          </a:xfrm>
          <a:prstGeom prst="line">
            <a:avLst/>
          </a:prstGeom>
          <a:ln w="381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2303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8B49FC-18A0-4BF1-9E11-D2EB2D3EDE93}"/>
              </a:ext>
            </a:extLst>
          </p:cNvPr>
          <p:cNvSpPr/>
          <p:nvPr/>
        </p:nvSpPr>
        <p:spPr>
          <a:xfrm>
            <a:off x="4246085" y="1562004"/>
            <a:ext cx="4655229" cy="5295996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604" t="-47837" r="-53349" b="-85056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lt1">
                    <a:alpha val="19000"/>
                  </a:schemeClr>
                </a:solidFill>
              </a:rPr>
              <a:t>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8B042E-4A2D-4740-9440-117E1D5EE6E7}"/>
              </a:ext>
            </a:extLst>
          </p:cNvPr>
          <p:cNvSpPr/>
          <p:nvPr/>
        </p:nvSpPr>
        <p:spPr>
          <a:xfrm>
            <a:off x="5911925" y="6003657"/>
            <a:ext cx="4136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“For a </a:t>
            </a:r>
            <a:r>
              <a:rPr lang="en-US" sz="2000" b="1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sound mind</a:t>
            </a:r>
            <a:r>
              <a:rPr lang="en-US" sz="20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a </a:t>
            </a:r>
            <a:r>
              <a:rPr lang="en-US" sz="2000" b="1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sound body</a:t>
            </a:r>
            <a:r>
              <a:rPr lang="en-US" sz="20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20684-A46B-4C6E-A6C3-AFE1393A8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4" r="-1"/>
          <a:stretch/>
        </p:blipFill>
        <p:spPr>
          <a:xfrm>
            <a:off x="0" y="0"/>
            <a:ext cx="4246085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85C462-D0A3-4CB9-B412-BCBE4605B554}"/>
              </a:ext>
            </a:extLst>
          </p:cNvPr>
          <p:cNvSpPr/>
          <p:nvPr/>
        </p:nvSpPr>
        <p:spPr>
          <a:xfrm>
            <a:off x="4596442" y="2216292"/>
            <a:ext cx="6752453" cy="2425416"/>
          </a:xfrm>
          <a:prstGeom prst="roundRect">
            <a:avLst>
              <a:gd name="adj" fmla="val 10697"/>
            </a:avLst>
          </a:prstGeom>
          <a:noFill/>
          <a:ln w="19050">
            <a:solidFill>
              <a:srgbClr val="1FB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96A59-1EA5-4463-A0CB-DE6738466AE0}"/>
              </a:ext>
            </a:extLst>
          </p:cNvPr>
          <p:cNvSpPr/>
          <p:nvPr/>
        </p:nvSpPr>
        <p:spPr>
          <a:xfrm>
            <a:off x="4748869" y="2805753"/>
            <a:ext cx="644759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b="1" dirty="0">
                <a:solidFill>
                  <a:srgbClr val="1FB18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UP OF AGRICULTURAL ACTIVITIES </a:t>
            </a:r>
          </a:p>
          <a:p>
            <a:pPr algn="ctr"/>
            <a:r>
              <a:rPr lang="en-GB" sz="2500" dirty="0">
                <a:solidFill>
                  <a:srgbClr val="1FB18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SUPPORT OF </a:t>
            </a:r>
          </a:p>
          <a:p>
            <a:pPr algn="ctr"/>
            <a:r>
              <a:rPr lang="en-GB" sz="2500" b="1" dirty="0">
                <a:solidFill>
                  <a:srgbClr val="1FB18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WOMEN HEADS OF HHS IN RURAL IDLIB</a:t>
            </a:r>
            <a:endParaRPr lang="en-US" sz="2500" b="1" dirty="0">
              <a:solidFill>
                <a:srgbClr val="1FB18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30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36521A-F22F-4D7B-8B11-11027D959352}"/>
              </a:ext>
            </a:extLst>
          </p:cNvPr>
          <p:cNvSpPr/>
          <p:nvPr/>
        </p:nvSpPr>
        <p:spPr>
          <a:xfrm>
            <a:off x="6348616" y="3707350"/>
            <a:ext cx="1880984" cy="31811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68E6C-C183-4273-896E-3ACB36930370}"/>
              </a:ext>
            </a:extLst>
          </p:cNvPr>
          <p:cNvSpPr/>
          <p:nvPr/>
        </p:nvSpPr>
        <p:spPr>
          <a:xfrm>
            <a:off x="0" y="0"/>
            <a:ext cx="5397623" cy="6858000"/>
          </a:xfrm>
          <a:prstGeom prst="rect">
            <a:avLst/>
          </a:prstGeom>
          <a:solidFill>
            <a:srgbClr val="1FB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32EAC7-73A9-46D2-B853-28FD7C4B5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" y="3292035"/>
            <a:ext cx="5235694" cy="3490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5CE863-5961-4BE2-8655-54F2DA887EA0}"/>
              </a:ext>
            </a:extLst>
          </p:cNvPr>
          <p:cNvSpPr/>
          <p:nvPr/>
        </p:nvSpPr>
        <p:spPr>
          <a:xfrm>
            <a:off x="1857682" y="1268270"/>
            <a:ext cx="1682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Timeframe: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8 MOUNTH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F45BB5-CB81-4D3B-9828-19DD85005F13}"/>
              </a:ext>
            </a:extLst>
          </p:cNvPr>
          <p:cNvSpPr/>
          <p:nvPr/>
        </p:nvSpPr>
        <p:spPr>
          <a:xfrm>
            <a:off x="6348616" y="1445850"/>
            <a:ext cx="4807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1FB18A"/>
                </a:solidFill>
              </a:rPr>
              <a:t>Start date: 10/Apr/2017</a:t>
            </a:r>
            <a:endParaRPr lang="en-US" dirty="0">
              <a:solidFill>
                <a:srgbClr val="1FB18A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B474E-5098-4020-AA49-C0E485F172BD}"/>
              </a:ext>
            </a:extLst>
          </p:cNvPr>
          <p:cNvSpPr/>
          <p:nvPr/>
        </p:nvSpPr>
        <p:spPr>
          <a:xfrm>
            <a:off x="6348616" y="2596270"/>
            <a:ext cx="4807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1FB18A"/>
                </a:solidFill>
              </a:rPr>
              <a:t>End date: 09/Dec/2017</a:t>
            </a:r>
            <a:endParaRPr lang="en-US" dirty="0">
              <a:solidFill>
                <a:srgbClr val="1FB18A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61BA93-8D8C-457E-9E73-2881BA72A035}"/>
              </a:ext>
            </a:extLst>
          </p:cNvPr>
          <p:cNvCxnSpPr/>
          <p:nvPr/>
        </p:nvCxnSpPr>
        <p:spPr>
          <a:xfrm>
            <a:off x="878889" y="2462340"/>
            <a:ext cx="3639845" cy="0"/>
          </a:xfrm>
          <a:prstGeom prst="line">
            <a:avLst/>
          </a:prstGeom>
          <a:ln w="28575">
            <a:solidFill>
              <a:srgbClr val="F7F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F0FF212-D824-49FE-8A9F-68DCAAA48ADE}"/>
              </a:ext>
            </a:extLst>
          </p:cNvPr>
          <p:cNvSpPr/>
          <p:nvPr/>
        </p:nvSpPr>
        <p:spPr>
          <a:xfrm rot="10800000">
            <a:off x="2543453" y="2462340"/>
            <a:ext cx="310717" cy="267859"/>
          </a:xfrm>
          <a:prstGeom prst="triangle">
            <a:avLst/>
          </a:prstGeom>
          <a:solidFill>
            <a:srgbClr val="F7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BDEE51-5910-422F-86AB-C083178CE74F}"/>
              </a:ext>
            </a:extLst>
          </p:cNvPr>
          <p:cNvCxnSpPr/>
          <p:nvPr/>
        </p:nvCxnSpPr>
        <p:spPr>
          <a:xfrm>
            <a:off x="6169981" y="1696430"/>
            <a:ext cx="0" cy="269739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B5BED8-0439-458E-9FFA-2E2D9E6C1F8D}"/>
              </a:ext>
            </a:extLst>
          </p:cNvPr>
          <p:cNvCxnSpPr/>
          <p:nvPr/>
        </p:nvCxnSpPr>
        <p:spPr>
          <a:xfrm>
            <a:off x="6169979" y="1966169"/>
            <a:ext cx="4882719" cy="0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AD5BE6-F983-45EC-AADB-28CF8F90322B}"/>
              </a:ext>
            </a:extLst>
          </p:cNvPr>
          <p:cNvCxnSpPr/>
          <p:nvPr/>
        </p:nvCxnSpPr>
        <p:spPr>
          <a:xfrm>
            <a:off x="6169981" y="2925299"/>
            <a:ext cx="0" cy="269739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3C41EE-039E-4D37-93D4-CA428E4978A9}"/>
              </a:ext>
            </a:extLst>
          </p:cNvPr>
          <p:cNvCxnSpPr/>
          <p:nvPr/>
        </p:nvCxnSpPr>
        <p:spPr>
          <a:xfrm>
            <a:off x="6169979" y="3195038"/>
            <a:ext cx="4882719" cy="0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 descr="Direction">
            <a:extLst>
              <a:ext uri="{FF2B5EF4-FFF2-40B4-BE49-F238E27FC236}">
                <a16:creationId xmlns:a16="http://schemas.microsoft.com/office/drawing/2014/main" id="{DA556823-F9CB-4EB6-BB94-9E902771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6516" y="1039552"/>
            <a:ext cx="532100" cy="532100"/>
          </a:xfrm>
          <a:prstGeom prst="rect">
            <a:avLst/>
          </a:prstGeom>
        </p:spPr>
      </p:pic>
      <p:pic>
        <p:nvPicPr>
          <p:cNvPr id="31" name="Graphic 30" descr="Direction">
            <a:extLst>
              <a:ext uri="{FF2B5EF4-FFF2-40B4-BE49-F238E27FC236}">
                <a16:creationId xmlns:a16="http://schemas.microsoft.com/office/drawing/2014/main" id="{28F9DFF8-3A59-4355-B435-F0173CFA4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6516" y="2253952"/>
            <a:ext cx="532100" cy="532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452FA43-4E5C-4E0B-AC17-D4C229E5D305}"/>
              </a:ext>
            </a:extLst>
          </p:cNvPr>
          <p:cNvSpPr/>
          <p:nvPr/>
        </p:nvSpPr>
        <p:spPr>
          <a:xfrm>
            <a:off x="6348616" y="3690572"/>
            <a:ext cx="4807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1FB18A"/>
                </a:solidFill>
              </a:rPr>
              <a:t>PROJECT TARGET: Sustainable development for vulnerable </a:t>
            </a:r>
            <a:r>
              <a:rPr lang="it-IT" b="1" dirty="0">
                <a:solidFill>
                  <a:srgbClr val="1FB18A"/>
                </a:solidFill>
              </a:rPr>
              <a:t>female-headed families </a:t>
            </a:r>
            <a:r>
              <a:rPr lang="it-IT" dirty="0">
                <a:solidFill>
                  <a:srgbClr val="1FB18A"/>
                </a:solidFill>
              </a:rPr>
              <a:t>to get income from dairy products, and agricultural crops.</a:t>
            </a:r>
            <a:endParaRPr lang="en-US" dirty="0">
              <a:solidFill>
                <a:srgbClr val="1FB18A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49B45-9C44-48AB-8168-5CFAB95F6F11}"/>
              </a:ext>
            </a:extLst>
          </p:cNvPr>
          <p:cNvCxnSpPr/>
          <p:nvPr/>
        </p:nvCxnSpPr>
        <p:spPr>
          <a:xfrm>
            <a:off x="6169981" y="4472607"/>
            <a:ext cx="0" cy="269739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3EB264-19AE-4F04-91F7-477DD19F1301}"/>
              </a:ext>
            </a:extLst>
          </p:cNvPr>
          <p:cNvCxnSpPr/>
          <p:nvPr/>
        </p:nvCxnSpPr>
        <p:spPr>
          <a:xfrm>
            <a:off x="6169979" y="4742346"/>
            <a:ext cx="4882719" cy="0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Direction">
            <a:extLst>
              <a:ext uri="{FF2B5EF4-FFF2-40B4-BE49-F238E27FC236}">
                <a16:creationId xmlns:a16="http://schemas.microsoft.com/office/drawing/2014/main" id="{BB4C9EA7-EA45-4386-B488-34992B310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6516" y="3348254"/>
            <a:ext cx="532100" cy="5321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089093F-E070-4DFE-B2F0-10EFC561F7AD}"/>
              </a:ext>
            </a:extLst>
          </p:cNvPr>
          <p:cNvSpPr/>
          <p:nvPr/>
        </p:nvSpPr>
        <p:spPr>
          <a:xfrm>
            <a:off x="6348616" y="5315316"/>
            <a:ext cx="950994" cy="31811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704584-AE1C-46F2-96DD-9AE0E2754545}"/>
              </a:ext>
            </a:extLst>
          </p:cNvPr>
          <p:cNvSpPr/>
          <p:nvPr/>
        </p:nvSpPr>
        <p:spPr>
          <a:xfrm>
            <a:off x="6348616" y="5298538"/>
            <a:ext cx="4807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1FB18A"/>
                </a:solidFill>
              </a:rPr>
              <a:t>Location: Southern countryside</a:t>
            </a:r>
            <a:r>
              <a:rPr lang="ar-SA" dirty="0">
                <a:solidFill>
                  <a:srgbClr val="1FB18A"/>
                </a:solidFill>
              </a:rPr>
              <a:t> </a:t>
            </a:r>
            <a:r>
              <a:rPr lang="en-US" dirty="0">
                <a:solidFill>
                  <a:srgbClr val="1FB18A"/>
                </a:solidFill>
              </a:rPr>
              <a:t>of IDLIB (</a:t>
            </a:r>
            <a:r>
              <a:rPr lang="en-US" dirty="0" err="1">
                <a:solidFill>
                  <a:srgbClr val="1FB18A"/>
                </a:solidFill>
              </a:rPr>
              <a:t>Kafer-rumah</a:t>
            </a:r>
            <a:r>
              <a:rPr lang="en-US" dirty="0">
                <a:solidFill>
                  <a:srgbClr val="1FB18A"/>
                </a:solidFill>
              </a:rPr>
              <a:t>, </a:t>
            </a:r>
            <a:r>
              <a:rPr lang="en-US" dirty="0" err="1">
                <a:solidFill>
                  <a:srgbClr val="1FB18A"/>
                </a:solidFill>
              </a:rPr>
              <a:t>Kafer-sajnah</a:t>
            </a:r>
            <a:r>
              <a:rPr lang="en-US" dirty="0">
                <a:solidFill>
                  <a:srgbClr val="1FB18A"/>
                </a:solidFill>
              </a:rPr>
              <a:t>, </a:t>
            </a:r>
            <a:r>
              <a:rPr lang="en-US" dirty="0" err="1">
                <a:solidFill>
                  <a:srgbClr val="1FB18A"/>
                </a:solidFill>
              </a:rPr>
              <a:t>alnaqeer</a:t>
            </a:r>
            <a:r>
              <a:rPr lang="en-US" dirty="0">
                <a:solidFill>
                  <a:srgbClr val="1FB18A"/>
                </a:solidFill>
              </a:rPr>
              <a:t>, </a:t>
            </a:r>
            <a:r>
              <a:rPr lang="en-US" dirty="0" err="1">
                <a:solidFill>
                  <a:srgbClr val="1FB18A"/>
                </a:solidFill>
              </a:rPr>
              <a:t>alrakaya</a:t>
            </a:r>
            <a:r>
              <a:rPr lang="en-US" dirty="0">
                <a:solidFill>
                  <a:srgbClr val="1FB18A"/>
                </a:solidFill>
              </a:rPr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D30183-B8AA-4C85-B748-67A0DF73C1E8}"/>
              </a:ext>
            </a:extLst>
          </p:cNvPr>
          <p:cNvCxnSpPr/>
          <p:nvPr/>
        </p:nvCxnSpPr>
        <p:spPr>
          <a:xfrm>
            <a:off x="6169981" y="6080573"/>
            <a:ext cx="0" cy="269739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B60711-3A0C-43C0-925A-B378EF0197E9}"/>
              </a:ext>
            </a:extLst>
          </p:cNvPr>
          <p:cNvCxnSpPr/>
          <p:nvPr/>
        </p:nvCxnSpPr>
        <p:spPr>
          <a:xfrm>
            <a:off x="6169979" y="6350312"/>
            <a:ext cx="4882719" cy="0"/>
          </a:xfrm>
          <a:prstGeom prst="line">
            <a:avLst/>
          </a:prstGeom>
          <a:ln w="19050">
            <a:solidFill>
              <a:srgbClr val="1F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Direction">
            <a:extLst>
              <a:ext uri="{FF2B5EF4-FFF2-40B4-BE49-F238E27FC236}">
                <a16:creationId xmlns:a16="http://schemas.microsoft.com/office/drawing/2014/main" id="{A4FDD2D7-D05F-4297-A08B-2CD3B1B8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6516" y="4956220"/>
            <a:ext cx="532100" cy="5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2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7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750"/>
                            </p:stCondLst>
                            <p:childTnLst>
                              <p:par>
                                <p:cTn id="8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75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25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250"/>
                            </p:stCondLst>
                            <p:childTnLst>
                              <p:par>
                                <p:cTn id="10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/>
      <p:bldP spid="8" grpId="0" build="p"/>
      <p:bldP spid="9" grpId="0"/>
      <p:bldP spid="16" grpId="0" animBg="1"/>
      <p:bldP spid="19" grpId="0"/>
      <p:bldP spid="27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8B49FC-18A0-4BF1-9E11-D2EB2D3EDE93}"/>
              </a:ext>
            </a:extLst>
          </p:cNvPr>
          <p:cNvSpPr/>
          <p:nvPr/>
        </p:nvSpPr>
        <p:spPr>
          <a:xfrm>
            <a:off x="0" y="1562004"/>
            <a:ext cx="4655229" cy="5295996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604" t="-47837" r="-53349" b="-85056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lt1">
                    <a:alpha val="19000"/>
                  </a:schemeClr>
                </a:solidFill>
              </a:rPr>
              <a:t>v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F5104-3D03-4E98-A9B0-9DFFF288BCB9}"/>
              </a:ext>
            </a:extLst>
          </p:cNvPr>
          <p:cNvSpPr/>
          <p:nvPr/>
        </p:nvSpPr>
        <p:spPr>
          <a:xfrm>
            <a:off x="3750564" y="2621087"/>
            <a:ext cx="4690872" cy="957875"/>
          </a:xfrm>
          <a:prstGeom prst="roundRect">
            <a:avLst>
              <a:gd name="adj" fmla="val 10697"/>
            </a:avLst>
          </a:prstGeom>
          <a:noFill/>
          <a:ln w="19050">
            <a:solidFill>
              <a:srgbClr val="1FB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1CF7C-BD6D-4357-B198-F2E574F0E723}"/>
              </a:ext>
            </a:extLst>
          </p:cNvPr>
          <p:cNvSpPr txBox="1"/>
          <p:nvPr/>
        </p:nvSpPr>
        <p:spPr>
          <a:xfrm>
            <a:off x="3798534" y="2621087"/>
            <a:ext cx="4594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spc="600" dirty="0">
                <a:solidFill>
                  <a:srgbClr val="1FB18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ACTIVITIES</a:t>
            </a:r>
            <a:endParaRPr lang="en-US" sz="5400" spc="600" dirty="0">
              <a:solidFill>
                <a:srgbClr val="1FB18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300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7A802C-547A-48DB-966E-8EF511CE59DD}"/>
              </a:ext>
            </a:extLst>
          </p:cNvPr>
          <p:cNvSpPr/>
          <p:nvPr/>
        </p:nvSpPr>
        <p:spPr>
          <a:xfrm>
            <a:off x="467559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04810-D3CA-4F34-AB56-9CC1401F1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65" y="0"/>
            <a:ext cx="1035423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848AC5-A08B-4815-8C21-A0308AB30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1047" y="12857"/>
            <a:ext cx="9543486" cy="68579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6E0E52-6333-42EF-9002-C379198F7A1A}"/>
              </a:ext>
            </a:extLst>
          </p:cNvPr>
          <p:cNvSpPr/>
          <p:nvPr/>
        </p:nvSpPr>
        <p:spPr>
          <a:xfrm>
            <a:off x="0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C9FEE1-845B-4650-8346-25C274205818}"/>
              </a:ext>
            </a:extLst>
          </p:cNvPr>
          <p:cNvSpPr/>
          <p:nvPr/>
        </p:nvSpPr>
        <p:spPr>
          <a:xfrm>
            <a:off x="3240710" y="1998007"/>
            <a:ext cx="6513250" cy="4053254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solidFill>
              <a:srgbClr val="1FB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889250-A390-46BA-BFD8-5C8F3B47CDD9}"/>
              </a:ext>
            </a:extLst>
          </p:cNvPr>
          <p:cNvSpPr/>
          <p:nvPr/>
        </p:nvSpPr>
        <p:spPr>
          <a:xfrm>
            <a:off x="3172648" y="2413019"/>
            <a:ext cx="6513250" cy="3141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7FC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b="1" dirty="0">
                <a:solidFill>
                  <a:srgbClr val="F7FC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field survey </a:t>
            </a:r>
            <a:r>
              <a:rPr lang="en-US" dirty="0">
                <a:solidFill>
                  <a:srgbClr val="F7FC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carried out and real information was collected from the beneficiaries via elaborate </a:t>
            </a:r>
            <a:r>
              <a:rPr lang="en-US" b="1" dirty="0">
                <a:solidFill>
                  <a:srgbClr val="F7FC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questionnaires </a:t>
            </a:r>
            <a:r>
              <a:rPr lang="en-US" dirty="0">
                <a:solidFill>
                  <a:srgbClr val="F7FC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order to define the most deserving families.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7FCF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7FCF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540 female beneficiaries </a:t>
            </a:r>
            <a:r>
              <a:rPr lang="en-US" dirty="0">
                <a:solidFill>
                  <a:srgbClr val="F7FC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met the project’s criteria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(Women who are taking care of children under 18, adults over 80 or family members with disabilities/chronic diseases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women with less or no source of income)</a:t>
            </a:r>
            <a:endParaRPr lang="ar-SA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Graphic 28" descr="Pin">
            <a:extLst>
              <a:ext uri="{FF2B5EF4-FFF2-40B4-BE49-F238E27FC236}">
                <a16:creationId xmlns:a16="http://schemas.microsoft.com/office/drawing/2014/main" id="{334A1821-DF55-42DA-AD62-F34FCA406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0710" y="2008657"/>
            <a:ext cx="445580" cy="4455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DEE5F-BE39-41DB-8269-69A908A85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4" y="2198078"/>
            <a:ext cx="1826556" cy="1826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8C983-01E3-44C3-8FA1-A3881550FF34}"/>
              </a:ext>
            </a:extLst>
          </p:cNvPr>
          <p:cNvSpPr/>
          <p:nvPr/>
        </p:nvSpPr>
        <p:spPr>
          <a:xfrm>
            <a:off x="3180608" y="1139953"/>
            <a:ext cx="233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Field survey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A58DF-BC46-485A-B6F7-E0660CF0F446}"/>
              </a:ext>
            </a:extLst>
          </p:cNvPr>
          <p:cNvSpPr txBox="1"/>
          <p:nvPr/>
        </p:nvSpPr>
        <p:spPr>
          <a:xfrm>
            <a:off x="-133734" y="413410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20301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8685FC-73A1-4759-8E28-394F78B5268B}"/>
              </a:ext>
            </a:extLst>
          </p:cNvPr>
          <p:cNvSpPr/>
          <p:nvPr/>
        </p:nvSpPr>
        <p:spPr>
          <a:xfrm>
            <a:off x="382916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FE29A-C4FA-41C8-BB49-53E4DE5E8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6E0E52-6333-42EF-9002-C379198F7A1A}"/>
              </a:ext>
            </a:extLst>
          </p:cNvPr>
          <p:cNvSpPr/>
          <p:nvPr/>
        </p:nvSpPr>
        <p:spPr>
          <a:xfrm>
            <a:off x="12532" y="0"/>
            <a:ext cx="2666970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7FA49-FABC-40DB-B6CC-6C41427B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9501" y="2"/>
            <a:ext cx="9512489" cy="6857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978989-FF8E-4F87-95A2-0015FC2AE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4" y="3428993"/>
            <a:ext cx="2350005" cy="1566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1A306-F0FC-4E5D-AB29-723765BF0BA0}"/>
              </a:ext>
            </a:extLst>
          </p:cNvPr>
          <p:cNvSpPr txBox="1"/>
          <p:nvPr/>
        </p:nvSpPr>
        <p:spPr>
          <a:xfrm>
            <a:off x="-133734" y="413410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1C38F8-BFD5-4248-8AD2-38A058A7CA01}"/>
              </a:ext>
            </a:extLst>
          </p:cNvPr>
          <p:cNvSpPr/>
          <p:nvPr/>
        </p:nvSpPr>
        <p:spPr>
          <a:xfrm>
            <a:off x="3417240" y="1144426"/>
            <a:ext cx="7942422" cy="177462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solidFill>
              <a:srgbClr val="F7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ensure the quality of production, 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seedlings were grown by agricultural specialists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 big plantation to be moved later to the 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 greenhouses</a:t>
            </a:r>
            <a:endParaRPr lang="ar-SA" sz="24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A58C5-329B-4E71-885A-7E4E9272A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4" y="5108693"/>
            <a:ext cx="2350004" cy="1566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B9CCDF-ACED-4630-B28F-39130529D49E}"/>
              </a:ext>
            </a:extLst>
          </p:cNvPr>
          <p:cNvSpPr/>
          <p:nvPr/>
        </p:nvSpPr>
        <p:spPr>
          <a:xfrm>
            <a:off x="2898294" y="591068"/>
            <a:ext cx="629092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Growing seedlings from seeds</a:t>
            </a:r>
            <a:endParaRPr lang="ar-SA" sz="28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0FA070-1606-474D-8193-7168782FB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8" y="1673950"/>
            <a:ext cx="2350005" cy="1566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91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8FE29A-C4FA-41C8-BB49-53E4DE5E8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2D611-B2C4-4424-B52E-15AD7D1C080D}"/>
              </a:ext>
            </a:extLst>
          </p:cNvPr>
          <p:cNvSpPr/>
          <p:nvPr/>
        </p:nvSpPr>
        <p:spPr>
          <a:xfrm>
            <a:off x="360710" y="-1471"/>
            <a:ext cx="1544290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E0E52-6333-42EF-9002-C379198F7A1A}"/>
              </a:ext>
            </a:extLst>
          </p:cNvPr>
          <p:cNvSpPr/>
          <p:nvPr/>
        </p:nvSpPr>
        <p:spPr>
          <a:xfrm>
            <a:off x="0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1A306-F0FC-4E5D-AB29-723765BF0BA0}"/>
              </a:ext>
            </a:extLst>
          </p:cNvPr>
          <p:cNvSpPr txBox="1"/>
          <p:nvPr/>
        </p:nvSpPr>
        <p:spPr>
          <a:xfrm>
            <a:off x="-100773" y="183676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19B78C4-7259-4C15-9694-D7EF3B11A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79" y="4240375"/>
            <a:ext cx="3429362" cy="227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EF7654-F7B1-4D64-9685-254C2612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4"/>
          <a:stretch/>
        </p:blipFill>
        <p:spPr>
          <a:xfrm rot="10800000">
            <a:off x="2651052" y="-4"/>
            <a:ext cx="9543495" cy="5709141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E8380D-E5D4-4E60-8A14-9C6D3D0F5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12" y="4240375"/>
            <a:ext cx="3407094" cy="227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A58C5-329B-4E71-885A-7E4E9272A4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0" t="30280" r="37896"/>
          <a:stretch/>
        </p:blipFill>
        <p:spPr>
          <a:xfrm>
            <a:off x="222635" y="1591407"/>
            <a:ext cx="2822057" cy="42180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902950-3AF8-4157-B0E7-5E2489FE005B}"/>
              </a:ext>
            </a:extLst>
          </p:cNvPr>
          <p:cNvSpPr/>
          <p:nvPr/>
        </p:nvSpPr>
        <p:spPr>
          <a:xfrm>
            <a:off x="3416444" y="1256456"/>
            <a:ext cx="7797553" cy="1709482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solidFill>
              <a:srgbClr val="F7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DFBE46-2634-4089-85AF-38894662FFA5}"/>
              </a:ext>
            </a:extLst>
          </p:cNvPr>
          <p:cNvSpPr/>
          <p:nvPr/>
        </p:nvSpPr>
        <p:spPr>
          <a:xfrm>
            <a:off x="3182767" y="1613979"/>
            <a:ext cx="7989903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 greenhouses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 distributed </a:t>
            </a:r>
            <a:r>
              <a:rPr lang="en-US" sz="2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180 families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(Agricultural tools, drip-irrigation system, regular water trucking)</a:t>
            </a:r>
            <a:endParaRPr lang="ar-SA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607A7F-4FA0-45A4-9F16-E429AE441D54}"/>
              </a:ext>
            </a:extLst>
          </p:cNvPr>
          <p:cNvSpPr/>
          <p:nvPr/>
        </p:nvSpPr>
        <p:spPr>
          <a:xfrm>
            <a:off x="2894210" y="645982"/>
            <a:ext cx="61149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Distribution of greenhouses:</a:t>
            </a:r>
            <a:endParaRPr lang="ar-SA" sz="28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B845D0D-5A46-4BDE-A550-DB8DC0B4E561}"/>
              </a:ext>
            </a:extLst>
          </p:cNvPr>
          <p:cNvSpPr/>
          <p:nvPr/>
        </p:nvSpPr>
        <p:spPr>
          <a:xfrm>
            <a:off x="4915386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8B5F8A-1317-45AA-957C-00C8170A9FB1}"/>
              </a:ext>
            </a:extLst>
          </p:cNvPr>
          <p:cNvSpPr/>
          <p:nvPr/>
        </p:nvSpPr>
        <p:spPr>
          <a:xfrm>
            <a:off x="8865583" y="-8332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D7CD73-1430-4183-92A5-B9B07002764F}"/>
              </a:ext>
            </a:extLst>
          </p:cNvPr>
          <p:cNvSpPr/>
          <p:nvPr/>
        </p:nvSpPr>
        <p:spPr>
          <a:xfrm>
            <a:off x="9564466" y="-18563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9182CB-5633-4D11-87C0-7B3E4FB29552}"/>
              </a:ext>
            </a:extLst>
          </p:cNvPr>
          <p:cNvSpPr/>
          <p:nvPr/>
        </p:nvSpPr>
        <p:spPr>
          <a:xfrm>
            <a:off x="0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D13C0B-A60B-4CAC-8DAE-5F5BB782F6B0}"/>
              </a:ext>
            </a:extLst>
          </p:cNvPr>
          <p:cNvSpPr/>
          <p:nvPr/>
        </p:nvSpPr>
        <p:spPr>
          <a:xfrm>
            <a:off x="1063048" y="-18563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E38827-00C8-47D5-81E8-D67AB6B9596D}"/>
              </a:ext>
            </a:extLst>
          </p:cNvPr>
          <p:cNvSpPr/>
          <p:nvPr/>
        </p:nvSpPr>
        <p:spPr>
          <a:xfrm>
            <a:off x="3392308" y="-8332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9A2430-7BA2-40F3-8ED5-69B11AACEEE1}"/>
              </a:ext>
            </a:extLst>
          </p:cNvPr>
          <p:cNvSpPr/>
          <p:nvPr/>
        </p:nvSpPr>
        <p:spPr>
          <a:xfrm>
            <a:off x="6775005" y="-46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E0AB51-3FF9-4A68-8D52-1FF2A1C2B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8"/>
          <a:stretch/>
        </p:blipFill>
        <p:spPr>
          <a:xfrm rot="10800000">
            <a:off x="-11220" y="-37128"/>
            <a:ext cx="12224189" cy="6338775"/>
          </a:xfrm>
          <a:prstGeom prst="rect">
            <a:avLst/>
          </a:prstGeom>
        </p:spPr>
      </p:pic>
      <p:pic>
        <p:nvPicPr>
          <p:cNvPr id="9" name="Picture 8" descr="A picture containing person, ground, man, outdoor&#10;&#10;Description generated with very high confidence">
            <a:extLst>
              <a:ext uri="{FF2B5EF4-FFF2-40B4-BE49-F238E27FC236}">
                <a16:creationId xmlns:a16="http://schemas.microsoft.com/office/drawing/2014/main" id="{E71F7651-7922-483A-99DB-66D64FDD4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30" y="972024"/>
            <a:ext cx="3881540" cy="29111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31F3BD-52F4-4B68-989F-1B74FE8BF33A}"/>
              </a:ext>
            </a:extLst>
          </p:cNvPr>
          <p:cNvSpPr/>
          <p:nvPr/>
        </p:nvSpPr>
        <p:spPr>
          <a:xfrm>
            <a:off x="3908941" y="190953"/>
            <a:ext cx="4759252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5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Tomatoes</a:t>
            </a:r>
            <a:r>
              <a:rPr lang="en-US" sz="3250" b="1" dirty="0">
                <a:solidFill>
                  <a:srgbClr val="CC0000"/>
                </a:solidFill>
              </a:rPr>
              <a:t> </a:t>
            </a:r>
            <a:r>
              <a:rPr lang="en-US" sz="3250" b="1" dirty="0">
                <a:solidFill>
                  <a:schemeClr val="bg1"/>
                </a:solidFill>
              </a:rPr>
              <a:t>growing process</a:t>
            </a:r>
            <a:endParaRPr lang="en-US" sz="325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ground, person, man, outdoor&#10;&#10;Description generated with very high confidence">
            <a:extLst>
              <a:ext uri="{FF2B5EF4-FFF2-40B4-BE49-F238E27FC236}">
                <a16:creationId xmlns:a16="http://schemas.microsoft.com/office/drawing/2014/main" id="{D5CDC128-DF2B-41AC-B8A0-1DE039AF2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7" y="971692"/>
            <a:ext cx="3881939" cy="2911455"/>
          </a:xfrm>
          <a:prstGeom prst="rect">
            <a:avLst/>
          </a:prstGeom>
        </p:spPr>
      </p:pic>
      <p:pic>
        <p:nvPicPr>
          <p:cNvPr id="13" name="Picture 12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3BBB6B29-A964-4579-8ADE-C24E1BE9F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88" y="922767"/>
            <a:ext cx="4341157" cy="2894105"/>
          </a:xfrm>
          <a:prstGeom prst="rect">
            <a:avLst/>
          </a:prstGeom>
        </p:spPr>
      </p:pic>
      <p:pic>
        <p:nvPicPr>
          <p:cNvPr id="15" name="Picture 14" descr="A group of fruit and vegetables&#10;&#10;Description generated with high confidence">
            <a:extLst>
              <a:ext uri="{FF2B5EF4-FFF2-40B4-BE49-F238E27FC236}">
                <a16:creationId xmlns:a16="http://schemas.microsoft.com/office/drawing/2014/main" id="{BA6B79FC-2820-4DA7-A79F-63099B648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11" y="3947261"/>
            <a:ext cx="4338264" cy="2892176"/>
          </a:xfrm>
          <a:prstGeom prst="rect">
            <a:avLst/>
          </a:prstGeom>
        </p:spPr>
      </p:pic>
      <p:pic>
        <p:nvPicPr>
          <p:cNvPr id="17" name="Picture 16" descr="A person standing in front of a fruit stand&#10;&#10;Description generated with high confidence">
            <a:extLst>
              <a:ext uri="{FF2B5EF4-FFF2-40B4-BE49-F238E27FC236}">
                <a16:creationId xmlns:a16="http://schemas.microsoft.com/office/drawing/2014/main" id="{7001C37B-9165-41DA-B7A1-8E65FDF3A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89" y="3956216"/>
            <a:ext cx="4340178" cy="289345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4DF24863-1A5E-48C7-A7E6-0046B3809542}"/>
              </a:ext>
            </a:extLst>
          </p:cNvPr>
          <p:cNvSpPr/>
          <p:nvPr/>
        </p:nvSpPr>
        <p:spPr>
          <a:xfrm>
            <a:off x="3870723" y="2369820"/>
            <a:ext cx="284508" cy="2861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20F5119-9987-4308-9487-EEC6A0352BDB}"/>
              </a:ext>
            </a:extLst>
          </p:cNvPr>
          <p:cNvSpPr/>
          <p:nvPr/>
        </p:nvSpPr>
        <p:spPr>
          <a:xfrm>
            <a:off x="8036770" y="2369820"/>
            <a:ext cx="284508" cy="2861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6542C22-B701-4F11-B06D-9599DC093B46}"/>
              </a:ext>
            </a:extLst>
          </p:cNvPr>
          <p:cNvSpPr/>
          <p:nvPr/>
        </p:nvSpPr>
        <p:spPr>
          <a:xfrm>
            <a:off x="1212525" y="5250249"/>
            <a:ext cx="284508" cy="2861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6342133-27F9-4D2C-8D04-3C18262AA542}"/>
              </a:ext>
            </a:extLst>
          </p:cNvPr>
          <p:cNvSpPr/>
          <p:nvPr/>
        </p:nvSpPr>
        <p:spPr>
          <a:xfrm>
            <a:off x="5861828" y="5259843"/>
            <a:ext cx="284508" cy="2861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303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8685FC-73A1-4759-8E28-394F78B5268B}"/>
              </a:ext>
            </a:extLst>
          </p:cNvPr>
          <p:cNvSpPr/>
          <p:nvPr/>
        </p:nvSpPr>
        <p:spPr>
          <a:xfrm>
            <a:off x="382916" y="0"/>
            <a:ext cx="2648504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FE29A-C4FA-41C8-BB49-53E4DE5E8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6E0E52-6333-42EF-9002-C379198F7A1A}"/>
              </a:ext>
            </a:extLst>
          </p:cNvPr>
          <p:cNvSpPr/>
          <p:nvPr/>
        </p:nvSpPr>
        <p:spPr>
          <a:xfrm>
            <a:off x="12532" y="0"/>
            <a:ext cx="2666970" cy="6858000"/>
          </a:xfrm>
          <a:prstGeom prst="rect">
            <a:avLst/>
          </a:prstGeom>
          <a:solidFill>
            <a:srgbClr val="1FB18A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7FA49-FABC-40DB-B6CC-6C41427B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9500" y="0"/>
            <a:ext cx="9512489" cy="975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1A306-F0FC-4E5D-AB29-723765BF0BA0}"/>
              </a:ext>
            </a:extLst>
          </p:cNvPr>
          <p:cNvSpPr txBox="1"/>
          <p:nvPr/>
        </p:nvSpPr>
        <p:spPr>
          <a:xfrm>
            <a:off x="-133734" y="413410"/>
            <a:ext cx="292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</a:rPr>
              <a:t>ACTIVITIES OF THE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1C38F8-BFD5-4248-8AD2-38A058A7CA01}"/>
              </a:ext>
            </a:extLst>
          </p:cNvPr>
          <p:cNvSpPr/>
          <p:nvPr/>
        </p:nvSpPr>
        <p:spPr>
          <a:xfrm>
            <a:off x="3417240" y="1144426"/>
            <a:ext cx="7877450" cy="882678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solidFill>
              <a:srgbClr val="F7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3062DB-04B7-4E92-894A-590DF9F7B171}"/>
              </a:ext>
            </a:extLst>
          </p:cNvPr>
          <p:cNvSpPr/>
          <p:nvPr/>
        </p:nvSpPr>
        <p:spPr>
          <a:xfrm>
            <a:off x="3224890" y="1152009"/>
            <a:ext cx="759006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360 sheep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180 families and 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 cheese yeast tablets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each family. </a:t>
            </a:r>
            <a:endParaRPr lang="ar-SA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A58C5-329B-4E71-885A-7E4E9272A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" y="1737259"/>
            <a:ext cx="2955389" cy="197025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B1DE8-86DB-44A9-9BF3-12FBE49E0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23" y="4367485"/>
            <a:ext cx="3116635" cy="20777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4AFBF-7E54-4A60-89BD-931CB41A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47" y="4375640"/>
            <a:ext cx="3116634" cy="20777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B9CCDF-ACED-4630-B28F-39130529D49E}"/>
              </a:ext>
            </a:extLst>
          </p:cNvPr>
          <p:cNvSpPr/>
          <p:nvPr/>
        </p:nvSpPr>
        <p:spPr>
          <a:xfrm>
            <a:off x="2942163" y="526561"/>
            <a:ext cx="391114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Distribution of:</a:t>
            </a:r>
            <a:endParaRPr lang="ar-SA" sz="28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978989-FF8E-4F87-95A2-0015FC2AE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" y="3935514"/>
            <a:ext cx="2966425" cy="197025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19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</TotalTime>
  <Words>444</Words>
  <Application>Microsoft Office PowerPoint</Application>
  <PresentationFormat>Widescreen</PresentationFormat>
  <Paragraphs>67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Lato Heavy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radwan kalaji</dc:creator>
  <cp:lastModifiedBy>abdullah h</cp:lastModifiedBy>
  <cp:revision>206</cp:revision>
  <dcterms:created xsi:type="dcterms:W3CDTF">2017-10-02T06:50:11Z</dcterms:created>
  <dcterms:modified xsi:type="dcterms:W3CDTF">2017-12-24T20:01:53Z</dcterms:modified>
</cp:coreProperties>
</file>